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6" r:id="rId3"/>
    <p:sldId id="265" r:id="rId4"/>
    <p:sldId id="268" r:id="rId5"/>
    <p:sldId id="267" r:id="rId6"/>
    <p:sldId id="278" r:id="rId7"/>
    <p:sldId id="275" r:id="rId8"/>
    <p:sldId id="294" r:id="rId9"/>
    <p:sldId id="288" r:id="rId10"/>
    <p:sldId id="295" r:id="rId11"/>
    <p:sldId id="296" r:id="rId12"/>
    <p:sldId id="297" r:id="rId13"/>
    <p:sldId id="281" r:id="rId14"/>
    <p:sldId id="292" r:id="rId15"/>
    <p:sldId id="293" r:id="rId16"/>
    <p:sldId id="284" r:id="rId17"/>
    <p:sldId id="271" r:id="rId18"/>
    <p:sldId id="298" r:id="rId19"/>
  </p:sldIdLst>
  <p:sldSz cx="9144000" cy="6858000" type="screen4x3"/>
  <p:notesSz cx="6797675" cy="9926638"/>
  <p:defaultTextStyle>
    <a:defPPr>
      <a:defRPr lang="da-DK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51C"/>
    <a:srgbClr val="004B21"/>
    <a:srgbClr val="ABCB2A"/>
    <a:srgbClr val="00331B"/>
    <a:srgbClr val="006935"/>
    <a:srgbClr val="879121"/>
    <a:srgbClr val="FDE035"/>
    <a:srgbClr val="6049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50" d="100"/>
          <a:sy n="150" d="100"/>
        </p:scale>
        <p:origin x="280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5" tIns="47769" rIns="95535" bIns="47769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5" tIns="47769" rIns="95535" bIns="47769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5" tIns="47769" rIns="95535" bIns="47769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5" tIns="47769" rIns="95535" bIns="47769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charset="0"/>
              </a:defRPr>
            </a:lvl1pPr>
          </a:lstStyle>
          <a:p>
            <a:pPr>
              <a:defRPr/>
            </a:pPr>
            <a:fld id="{1EBAFB46-B371-0C41-9A04-4B8390FE6C5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8555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5" tIns="47769" rIns="95535" bIns="47769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5" tIns="47769" rIns="95535" bIns="47769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5" tIns="47769" rIns="95535" bIns="47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5" tIns="47769" rIns="95535" bIns="47769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5" tIns="47769" rIns="95535" bIns="47769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charset="0"/>
              </a:defRPr>
            </a:lvl1pPr>
          </a:lstStyle>
          <a:p>
            <a:pPr>
              <a:defRPr/>
            </a:pPr>
            <a:fld id="{9F814326-9283-E44C-8566-B362FF656D7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2875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ynkeby_forside_ppt_02_teat.ps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56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ynkeby_pp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3"/>
          <p:cNvCxnSpPr>
            <a:cxnSpLocks noChangeShapeType="1"/>
          </p:cNvCxnSpPr>
          <p:nvPr userDrawn="1"/>
        </p:nvCxnSpPr>
        <p:spPr bwMode="auto">
          <a:xfrm flipV="1">
            <a:off x="468313" y="981075"/>
            <a:ext cx="8207375" cy="0"/>
          </a:xfrm>
          <a:prstGeom prst="line">
            <a:avLst/>
          </a:prstGeom>
          <a:noFill/>
          <a:ln w="127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04B2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rgbClr val="004B21"/>
              </a:buClr>
              <a:defRPr sz="1600">
                <a:solidFill>
                  <a:srgbClr val="000000"/>
                </a:solidFill>
              </a:defRPr>
            </a:lvl2pPr>
            <a:lvl3pPr>
              <a:buClr>
                <a:srgbClr val="004B21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004B21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004B21"/>
              </a:buCl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04B21"/>
              </a:buClr>
              <a:defRPr sz="1600">
                <a:solidFill>
                  <a:schemeClr val="tx1"/>
                </a:solidFill>
              </a:defRPr>
            </a:lvl1pPr>
            <a:lvl2pPr>
              <a:buClr>
                <a:srgbClr val="004B21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rgbClr val="004B21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rgbClr val="004B21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004B21"/>
              </a:buCl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5" y="218728"/>
            <a:ext cx="8208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algn="l">
              <a:defRPr sz="2400" b="1">
                <a:solidFill>
                  <a:srgbClr val="004B2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da-DK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178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ynkeby_pp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3"/>
          <p:cNvCxnSpPr>
            <a:cxnSpLocks noChangeShapeType="1"/>
          </p:cNvCxnSpPr>
          <p:nvPr userDrawn="1"/>
        </p:nvCxnSpPr>
        <p:spPr bwMode="auto">
          <a:xfrm flipV="1">
            <a:off x="468313" y="981075"/>
            <a:ext cx="8207375" cy="0"/>
          </a:xfrm>
          <a:prstGeom prst="line">
            <a:avLst/>
          </a:prstGeom>
          <a:noFill/>
          <a:ln w="127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004B2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004B2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rgbClr val="004B21"/>
              </a:buClr>
              <a:defRPr sz="1600">
                <a:solidFill>
                  <a:srgbClr val="000000"/>
                </a:solidFill>
              </a:defRPr>
            </a:lvl2pPr>
            <a:lvl3pPr>
              <a:buClr>
                <a:srgbClr val="004B21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004B21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004B21"/>
              </a:buCl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004B2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004B2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rgbClr val="004B21"/>
              </a:buClr>
              <a:defRPr sz="1600">
                <a:solidFill>
                  <a:srgbClr val="000000"/>
                </a:solidFill>
              </a:defRPr>
            </a:lvl2pPr>
            <a:lvl3pPr>
              <a:buClr>
                <a:srgbClr val="004B21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004B21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004B21"/>
              </a:buCl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5" y="218728"/>
            <a:ext cx="8208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algn="l">
              <a:defRPr sz="2400" b="1">
                <a:solidFill>
                  <a:srgbClr val="004B2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da-DK" smtClean="0"/>
              <a:t>Click to edit Master title style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F4577-1F18-E348-BF63-7DF06912925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3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93482-8E69-40F7-BCAD-5662A6CADB27}" type="datetime4">
              <a:rPr lang="en-US" smtClean="0"/>
              <a:pPr/>
              <a:t>september 17,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4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FB5AFD-D735-4504-A039-ADEBB6448D55}" type="datetime4">
              <a:rPr lang="en-US" smtClean="0"/>
              <a:pPr/>
              <a:t>september 17,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9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501650" y="228600"/>
            <a:ext cx="810895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264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/>
        </p:nvSpPr>
        <p:spPr bwMode="auto">
          <a:xfrm>
            <a:off x="8721725" y="5994400"/>
            <a:ext cx="5238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fld id="{FAEA72E9-E0AD-4149-9D76-95189A776F88}" type="slidenum">
              <a:rPr lang="da-DK" sz="700">
                <a:solidFill>
                  <a:schemeClr val="bg2"/>
                </a:solidFill>
                <a:latin typeface="AdobeCorpID MyriadLt" charset="0"/>
              </a:rPr>
              <a:pPr/>
              <a:t>‹Nr.›</a:t>
            </a:fld>
            <a:endParaRPr lang="da-DK" sz="700">
              <a:solidFill>
                <a:schemeClr val="bg2"/>
              </a:solidFill>
              <a:latin typeface="AdobeCorpID MyriadL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8" r:id="rId2"/>
    <p:sldLayoutId id="2147483749" r:id="rId3"/>
    <p:sldLayoutId id="2147483750" r:id="rId4"/>
    <p:sldLayoutId id="2147483751" r:id="rId5"/>
    <p:sldLayoutId id="2147483754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B2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B21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B21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B21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B21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04F48"/>
          </a:solidFill>
          <a:latin typeface="AdobeCorpID MyriadSb" pitchFamily="1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04F48"/>
          </a:solidFill>
          <a:latin typeface="AdobeCorpID MyriadSb" pitchFamily="1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04F48"/>
          </a:solidFill>
          <a:latin typeface="AdobeCorpID MyriadSb" pitchFamily="1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04F48"/>
          </a:solidFill>
          <a:latin typeface="AdobeCorpID MyriadSb" pitchFamily="1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bg2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bg2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000">
          <a:solidFill>
            <a:schemeClr val="bg2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file://localhost/http/::www.ramirent.se:upload:Barncancerfonden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file://localhost/http/::www.ramirent.se:upload:Barncancerfonden.JPG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file://localhost/http/::www.ramirent.se:upload:Barncancerfonden.JPG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eg"/><Relationship Id="rId12" Type="http://schemas.openxmlformats.org/officeDocument/2006/relationships/image" Target="file://localhost/http/::www.ramirent.se:upload:Barncancerfonden.JPG" TargetMode="Externa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file://localhost/http/::www.ramirent.se:upload:Barncancerfonden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-dokument1.docx"/><Relationship Id="rId6" Type="http://schemas.openxmlformats.org/officeDocument/2006/relationships/image" Target="../media/image14.emf"/><Relationship Id="rId7" Type="http://schemas.openxmlformats.org/officeDocument/2006/relationships/image" Target="../media/image13.jpeg"/><Relationship Id="rId8" Type="http://schemas.openxmlformats.org/officeDocument/2006/relationships/image" Target="file://localhost/http/::www.ramirent.se:upload:Barncancerfonden.JPG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-dokument2.docx"/><Relationship Id="rId5" Type="http://schemas.openxmlformats.org/officeDocument/2006/relationships/image" Target="../media/image15.png"/><Relationship Id="rId6" Type="http://schemas.openxmlformats.org/officeDocument/2006/relationships/image" Target="../media/image3.jpeg"/><Relationship Id="rId7" Type="http://schemas.openxmlformats.org/officeDocument/2006/relationships/image" Target="../media/image13.jpeg"/><Relationship Id="rId8" Type="http://schemas.openxmlformats.org/officeDocument/2006/relationships/image" Target="file://localhost/http/::www.ramirent.se:upload:Barncancerfonden.JPG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file://localhost/http/::www.ramirent.se:upload:Barncancerfonden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7.jpeg"/><Relationship Id="rId5" Type="http://schemas.openxmlformats.org/officeDocument/2006/relationships/image" Target="../media/image13.jpeg"/><Relationship Id="rId6" Type="http://schemas.openxmlformats.org/officeDocument/2006/relationships/image" Target="file://localhost/http/::www.ramirent.se:upload:Barncancerfonden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338437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084" r="-13084"/>
          <a:stretch>
            <a:fillRect/>
          </a:stretch>
        </p:blipFill>
        <p:spPr>
          <a:xfrm>
            <a:off x="611560" y="1196752"/>
            <a:ext cx="4038600" cy="4525963"/>
          </a:xfrm>
        </p:spPr>
      </p:pic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044" r="-13044"/>
          <a:stretch>
            <a:fillRect/>
          </a:stretch>
        </p:blipFill>
        <p:spPr>
          <a:xfrm>
            <a:off x="4716016" y="1124744"/>
            <a:ext cx="4038600" cy="4525963"/>
          </a:xfr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SPONSORKONRAKT INSAMLING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057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14" r="-13514"/>
          <a:stretch>
            <a:fillRect/>
          </a:stretch>
        </p:blipFill>
        <p:spPr>
          <a:xfrm>
            <a:off x="467544" y="1268760"/>
            <a:ext cx="4038600" cy="4525963"/>
          </a:xfrm>
        </p:spPr>
      </p:pic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862" r="-13862"/>
          <a:stretch>
            <a:fillRect/>
          </a:stretch>
        </p:blipFill>
        <p:spPr>
          <a:xfrm>
            <a:off x="4427984" y="1268760"/>
            <a:ext cx="4038600" cy="4525963"/>
          </a:xfr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SPONSORKONTRAKT TEAM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279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2013-10-12 19.00.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124744"/>
            <a:ext cx="1602178" cy="2136237"/>
          </a:xfrm>
          <a:prstGeom prst="rect">
            <a:avLst/>
          </a:prstGeom>
        </p:spPr>
      </p:pic>
      <p:pic>
        <p:nvPicPr>
          <p:cNvPr id="8" name="Bildobjekt 7" descr="2013-10-12 18.59.2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124744"/>
            <a:ext cx="1584176" cy="2112234"/>
          </a:xfrm>
          <a:prstGeom prst="rect">
            <a:avLst/>
          </a:prstGeom>
        </p:spPr>
      </p:pic>
      <p:pic>
        <p:nvPicPr>
          <p:cNvPr id="11" name="Bildobjekt 10" descr="2013-10-12 18.59.4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124744"/>
            <a:ext cx="1584176" cy="21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7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12212" y="260648"/>
            <a:ext cx="15176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v-SE" sz="1400" dirty="0" smtClean="0">
                <a:latin typeface="Calibri"/>
                <a:cs typeface="Calibri"/>
              </a:rPr>
              <a:t>VERKSAMHETSIDÈ</a:t>
            </a:r>
          </a:p>
          <a:p>
            <a:pPr eaLnBrk="0" hangingPunct="0"/>
            <a:r>
              <a:rPr lang="sv-SE" sz="1400" dirty="0" smtClean="0">
                <a:latin typeface="Calibri"/>
                <a:cs typeface="Calibri"/>
              </a:rPr>
              <a:t>”Gemenskap och </a:t>
            </a:r>
          </a:p>
          <a:p>
            <a:pPr eaLnBrk="0" hangingPunct="0"/>
            <a:r>
              <a:rPr lang="sv-SE" sz="1400" dirty="0">
                <a:latin typeface="Calibri"/>
                <a:cs typeface="Calibri"/>
              </a:rPr>
              <a:t> </a:t>
            </a:r>
            <a:r>
              <a:rPr lang="sv-SE" sz="1400" dirty="0" smtClean="0">
                <a:latin typeface="Calibri"/>
                <a:cs typeface="Calibri"/>
              </a:rPr>
              <a:t>    Engagemang” 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949380" y="149731"/>
            <a:ext cx="1943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sv-SE" sz="1400" b="1" u="sng" dirty="0">
                <a:latin typeface="Calibri"/>
                <a:cs typeface="Calibri"/>
              </a:rPr>
              <a:t>MÅL </a:t>
            </a:r>
            <a:r>
              <a:rPr lang="sv-SE" sz="1400" b="1" u="sng" dirty="0" smtClean="0">
                <a:latin typeface="Calibri"/>
                <a:cs typeface="Calibri"/>
              </a:rPr>
              <a:t>2014:  </a:t>
            </a:r>
            <a:endParaRPr lang="sv-SE" sz="1400" b="1" u="sng" dirty="0">
              <a:latin typeface="Calibri"/>
              <a:cs typeface="Calibri"/>
            </a:endParaRPr>
          </a:p>
          <a:p>
            <a:pPr eaLnBrk="0" hangingPunct="0"/>
            <a:r>
              <a:rPr lang="sv-SE" sz="1400" b="1" dirty="0" smtClean="0">
                <a:latin typeface="Calibri"/>
                <a:cs typeface="Calibri"/>
              </a:rPr>
              <a:t>Event</a:t>
            </a:r>
            <a:endParaRPr lang="sv-SE" sz="1400" b="1" dirty="0">
              <a:latin typeface="Calibri"/>
              <a:cs typeface="Calibri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5400000">
            <a:off x="2163428" y="371810"/>
            <a:ext cx="845220" cy="228600"/>
          </a:xfrm>
          <a:prstGeom prst="triangle">
            <a:avLst>
              <a:gd name="adj" fmla="val 50000"/>
            </a:avLst>
          </a:prstGeom>
          <a:solidFill>
            <a:srgbClr val="879121"/>
          </a:solidFill>
          <a:ln w="12700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endParaRPr lang="sv-SE" sz="1400">
              <a:latin typeface="Calibri"/>
              <a:cs typeface="Calibri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16200000">
            <a:off x="6341728" y="362285"/>
            <a:ext cx="864270" cy="228600"/>
          </a:xfrm>
          <a:prstGeom prst="triangle">
            <a:avLst>
              <a:gd name="adj" fmla="val 50000"/>
            </a:avLst>
          </a:prstGeom>
          <a:solidFill>
            <a:srgbClr val="879121"/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 sz="1400">
              <a:latin typeface="Calibri"/>
              <a:cs typeface="Calibri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3131840" y="116632"/>
            <a:ext cx="34563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600" b="1" dirty="0" smtClean="0">
                <a:solidFill>
                  <a:srgbClr val="004B21"/>
                </a:solidFill>
                <a:latin typeface="Calibri"/>
                <a:cs typeface="Calibri"/>
              </a:rPr>
              <a:t>Tankar kring event </a:t>
            </a:r>
            <a:r>
              <a:rPr lang="sv-SE" sz="1400" b="1" dirty="0" smtClean="0">
                <a:solidFill>
                  <a:srgbClr val="004B21"/>
                </a:solidFill>
                <a:latin typeface="Calibri"/>
                <a:cs typeface="Calibri"/>
              </a:rPr>
              <a:t>.</a:t>
            </a:r>
          </a:p>
          <a:p>
            <a:r>
              <a:rPr lang="sv-SE" sz="1400" b="1" dirty="0" smtClean="0">
                <a:solidFill>
                  <a:srgbClr val="004B21"/>
                </a:solidFill>
                <a:latin typeface="Calibri"/>
                <a:cs typeface="Calibri"/>
              </a:rPr>
              <a:t>Eventgruppen mailar ut underlag för att samla in de tankar som finns runt event.</a:t>
            </a:r>
            <a:endParaRPr lang="sv-SE" sz="1400" b="1" dirty="0">
              <a:solidFill>
                <a:srgbClr val="004B2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auto">
          <a:xfrm rot="10800000">
            <a:off x="4067175" y="1400175"/>
            <a:ext cx="1079500" cy="228600"/>
          </a:xfrm>
          <a:prstGeom prst="triangle">
            <a:avLst>
              <a:gd name="adj" fmla="val 50000"/>
            </a:avLst>
          </a:prstGeom>
          <a:solidFill>
            <a:srgbClr val="879121"/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 sz="1400">
              <a:latin typeface="Calibri"/>
              <a:cs typeface="Calibri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298215" y="3703295"/>
            <a:ext cx="21595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v-SE" sz="1400" dirty="0" smtClean="0">
                <a:latin typeface="Calibri"/>
                <a:cs typeface="Calibri"/>
              </a:rPr>
              <a:t>Följande exempel kom upp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607279" y="1700213"/>
            <a:ext cx="17583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v-SE" sz="1400">
                <a:latin typeface="Calibri"/>
                <a:cs typeface="Calibri"/>
              </a:rPr>
              <a:t>STRATEGISKA TEMAN</a:t>
            </a:r>
            <a:endParaRPr lang="en-US" sz="1400">
              <a:latin typeface="Calibri"/>
              <a:cs typeface="Calibri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3347864" y="4119029"/>
            <a:ext cx="2520280" cy="1541996"/>
          </a:xfrm>
          <a:prstGeom prst="roundRect">
            <a:avLst>
              <a:gd name="adj" fmla="val 16667"/>
            </a:avLst>
          </a:prstGeom>
          <a:solidFill>
            <a:srgbClr val="A2ABC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400">
              <a:latin typeface="Calibri"/>
              <a:cs typeface="Calibri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154896" y="5186332"/>
            <a:ext cx="1197520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v-SE" sz="1400">
              <a:latin typeface="Calibri"/>
              <a:cs typeface="Calibri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806815" y="2420888"/>
            <a:ext cx="1837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4B21"/>
                </a:solidFill>
                <a:latin typeface="Calibri"/>
                <a:cs typeface="Calibri"/>
              </a:rPr>
              <a:t>Tidigt sätta tre till fem</a:t>
            </a:r>
          </a:p>
          <a:p>
            <a:pPr algn="ctr"/>
            <a:r>
              <a:rPr lang="sv-SE" sz="1400" b="1" dirty="0" smtClean="0">
                <a:solidFill>
                  <a:srgbClr val="004B21"/>
                </a:solidFill>
                <a:latin typeface="Calibri"/>
                <a:cs typeface="Calibri"/>
              </a:rPr>
              <a:t>Större event</a:t>
            </a:r>
            <a:endParaRPr lang="sv-SE" sz="1400" b="1" dirty="0">
              <a:solidFill>
                <a:srgbClr val="004B21"/>
              </a:solidFill>
              <a:latin typeface="Calibri"/>
              <a:cs typeface="Calibri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3547679" y="2420888"/>
            <a:ext cx="22865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1400" dirty="0" smtClean="0">
                <a:latin typeface="Calibri"/>
                <a:cs typeface="Calibri"/>
              </a:rPr>
              <a:t>Arbeta med lokal anknytning</a:t>
            </a:r>
          </a:p>
          <a:p>
            <a:pPr algn="ctr"/>
            <a:endParaRPr lang="sv-SE" sz="1400" b="1" dirty="0">
              <a:solidFill>
                <a:srgbClr val="004B21"/>
              </a:solidFill>
              <a:latin typeface="Calibri"/>
              <a:cs typeface="Calibri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6588224" y="2420888"/>
            <a:ext cx="16557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b="1" dirty="0" smtClean="0">
                <a:solidFill>
                  <a:srgbClr val="004B21"/>
                </a:solidFill>
                <a:latin typeface="Calibri"/>
                <a:cs typeface="Calibri"/>
              </a:rPr>
              <a:t>Företagsevent</a:t>
            </a: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6120176" y="1988840"/>
            <a:ext cx="2556280" cy="158734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 sz="1400">
              <a:latin typeface="Calibri"/>
              <a:cs typeface="Calibri"/>
            </a:endParaRP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3311864" y="1988840"/>
            <a:ext cx="2556280" cy="158734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 sz="1400">
              <a:latin typeface="Calibri"/>
              <a:cs typeface="Calibri"/>
            </a:endParaRP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467544" y="1988840"/>
            <a:ext cx="2556280" cy="158734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 sz="1400">
              <a:latin typeface="Calibri"/>
              <a:cs typeface="Calibri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539552" y="4119252"/>
            <a:ext cx="2520280" cy="1541996"/>
          </a:xfrm>
          <a:prstGeom prst="roundRect">
            <a:avLst>
              <a:gd name="adj" fmla="val 16667"/>
            </a:avLst>
          </a:prstGeom>
          <a:solidFill>
            <a:srgbClr val="A2ABC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400">
              <a:latin typeface="Calibri"/>
              <a:cs typeface="Calibri"/>
            </a:endParaRP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6228184" y="4119252"/>
            <a:ext cx="2520280" cy="1541996"/>
          </a:xfrm>
          <a:prstGeom prst="roundRect">
            <a:avLst>
              <a:gd name="adj" fmla="val 16667"/>
            </a:avLst>
          </a:prstGeom>
          <a:solidFill>
            <a:srgbClr val="A2ABC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sv-SE" sz="1400" dirty="0" smtClean="0">
                <a:latin typeface="Calibri"/>
                <a:cs typeface="Calibri"/>
              </a:rPr>
              <a:t>Arbeta mot företag med olika </a:t>
            </a:r>
          </a:p>
          <a:p>
            <a:pPr eaLnBrk="0" hangingPunct="0"/>
            <a:r>
              <a:rPr lang="sv-SE" sz="1400" dirty="0" smtClean="0">
                <a:latin typeface="Calibri"/>
                <a:cs typeface="Calibri"/>
              </a:rPr>
              <a:t>Aktiviteter som:</a:t>
            </a:r>
          </a:p>
          <a:p>
            <a:pPr marL="285750" indent="-285750" algn="l" eaLnBrk="0" hangingPunct="0">
              <a:buFont typeface="Arial"/>
              <a:buChar char="•"/>
            </a:pPr>
            <a:r>
              <a:rPr lang="sv-SE" sz="1400" dirty="0" smtClean="0">
                <a:latin typeface="Calibri"/>
                <a:cs typeface="Calibri"/>
              </a:rPr>
              <a:t>Poäng tävlingar</a:t>
            </a:r>
            <a:endParaRPr lang="sv-SE" sz="1400" dirty="0">
              <a:latin typeface="Calibri"/>
              <a:cs typeface="Calibri"/>
            </a:endParaRPr>
          </a:p>
          <a:p>
            <a:pPr marL="285750" indent="-285750" algn="l" eaLnBrk="0" hangingPunct="0">
              <a:buFont typeface="Arial"/>
              <a:buChar char="•"/>
            </a:pPr>
            <a:r>
              <a:rPr lang="sv-SE" sz="1400" dirty="0" smtClean="0">
                <a:latin typeface="Calibri"/>
                <a:cs typeface="Calibri"/>
              </a:rPr>
              <a:t> Föreläsningar</a:t>
            </a:r>
          </a:p>
          <a:p>
            <a:pPr marL="285750" indent="-285750" algn="l" eaLnBrk="0" hangingPunct="0">
              <a:buFont typeface="Arial"/>
              <a:buChar char="•"/>
            </a:pPr>
            <a:r>
              <a:rPr lang="sv-SE" sz="1400" dirty="0" smtClean="0">
                <a:latin typeface="Calibri"/>
                <a:cs typeface="Calibri"/>
              </a:rPr>
              <a:t>Cykelaktiviteter</a:t>
            </a:r>
          </a:p>
          <a:p>
            <a:pPr marL="285750" indent="-285750" algn="l" eaLnBrk="0" hangingPunct="0">
              <a:buFont typeface="Arial"/>
              <a:buChar char="•"/>
            </a:pPr>
            <a:endParaRPr lang="sv-SE" sz="1400" dirty="0" smtClean="0">
              <a:latin typeface="Calibri"/>
              <a:cs typeface="Calibri"/>
            </a:endParaRPr>
          </a:p>
          <a:p>
            <a:pPr marL="285750" indent="-285750" algn="l" eaLnBrk="0" hangingPunct="0">
              <a:buFont typeface="Arial"/>
              <a:buChar char="•"/>
            </a:pPr>
            <a:endParaRPr lang="sv-SE" sz="1400" dirty="0">
              <a:latin typeface="Calibri"/>
              <a:cs typeface="Calibri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683568" y="4293096"/>
            <a:ext cx="230425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1400" u="sng" dirty="0" smtClean="0">
                <a:latin typeface="Calibri"/>
                <a:cs typeface="Calibri"/>
              </a:rPr>
              <a:t>Bike-Expo</a:t>
            </a:r>
            <a:endParaRPr lang="sv-SE" sz="1400" dirty="0">
              <a:latin typeface="Calibri"/>
              <a:cs typeface="Calibri"/>
            </a:endParaRPr>
          </a:p>
          <a:p>
            <a:pPr>
              <a:defRPr/>
            </a:pPr>
            <a:r>
              <a:rPr lang="sv-SE" sz="1400" u="sng" dirty="0" smtClean="0">
                <a:latin typeface="Calibri"/>
                <a:cs typeface="Calibri"/>
              </a:rPr>
              <a:t>Spinn </a:t>
            </a:r>
            <a:r>
              <a:rPr lang="sv-SE" sz="1400" u="sng" dirty="0" err="1" smtClean="0">
                <a:latin typeface="Calibri"/>
                <a:cs typeface="Calibri"/>
              </a:rPr>
              <a:t>of</a:t>
            </a:r>
            <a:r>
              <a:rPr lang="sv-SE" sz="1400" u="sng" dirty="0" smtClean="0">
                <a:latin typeface="Calibri"/>
                <a:cs typeface="Calibri"/>
              </a:rPr>
              <a:t> Hope</a:t>
            </a:r>
          </a:p>
          <a:p>
            <a:pPr>
              <a:defRPr/>
            </a:pPr>
            <a:r>
              <a:rPr lang="sv-SE" sz="1400" u="sng" dirty="0" smtClean="0">
                <a:latin typeface="Calibri"/>
                <a:cs typeface="Calibri"/>
              </a:rPr>
              <a:t>Nalen</a:t>
            </a:r>
          </a:p>
          <a:p>
            <a:pPr>
              <a:defRPr/>
            </a:pPr>
            <a:r>
              <a:rPr lang="sv-SE" sz="1400" u="sng" dirty="0" err="1" smtClean="0">
                <a:latin typeface="Calibri"/>
                <a:cs typeface="Calibri"/>
              </a:rPr>
              <a:t>Rynketrampet</a:t>
            </a:r>
            <a:endParaRPr lang="sv-SE" sz="1400" u="sng" dirty="0" smtClean="0">
              <a:latin typeface="Calibri"/>
              <a:cs typeface="Calibri"/>
            </a:endParaRPr>
          </a:p>
          <a:p>
            <a:pPr>
              <a:defRPr/>
            </a:pPr>
            <a:endParaRPr lang="sv-SE" sz="1400" u="sng" dirty="0" smtClean="0">
              <a:latin typeface="Calibri"/>
              <a:cs typeface="Calibri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3491880" y="4149080"/>
            <a:ext cx="23042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1400" dirty="0" smtClean="0">
                <a:latin typeface="Calibri"/>
                <a:cs typeface="Calibri"/>
              </a:rPr>
              <a:t>Täby Galopp</a:t>
            </a:r>
          </a:p>
          <a:p>
            <a:pPr>
              <a:defRPr/>
            </a:pPr>
            <a:r>
              <a:rPr lang="sv-SE" sz="1400" dirty="0" smtClean="0">
                <a:latin typeface="Calibri"/>
                <a:cs typeface="Calibri"/>
              </a:rPr>
              <a:t>Gallerior</a:t>
            </a:r>
          </a:p>
          <a:p>
            <a:pPr>
              <a:defRPr/>
            </a:pPr>
            <a:r>
              <a:rPr lang="sv-SE" sz="1400" dirty="0" err="1" smtClean="0">
                <a:latin typeface="Calibri"/>
                <a:cs typeface="Calibri"/>
              </a:rPr>
              <a:t>Julevent</a:t>
            </a:r>
            <a:r>
              <a:rPr lang="sv-SE" sz="1400" dirty="0" smtClean="0">
                <a:latin typeface="Calibri"/>
                <a:cs typeface="Calibri"/>
              </a:rPr>
              <a:t/>
            </a:r>
            <a:br>
              <a:rPr lang="sv-SE" sz="1400" dirty="0" smtClean="0">
                <a:latin typeface="Calibri"/>
                <a:cs typeface="Calibri"/>
              </a:rPr>
            </a:br>
            <a:r>
              <a:rPr lang="sv-SE" sz="1400" dirty="0" smtClean="0">
                <a:latin typeface="Calibri"/>
                <a:cs typeface="Calibri"/>
              </a:rPr>
              <a:t> (julklapps inslagning)</a:t>
            </a:r>
          </a:p>
          <a:p>
            <a:pPr>
              <a:defRPr/>
            </a:pPr>
            <a:r>
              <a:rPr lang="sv-SE" sz="1400" dirty="0" smtClean="0">
                <a:latin typeface="Calibri"/>
                <a:cs typeface="Calibri"/>
              </a:rPr>
              <a:t>Bössor</a:t>
            </a:r>
          </a:p>
          <a:p>
            <a:pPr>
              <a:defRPr/>
            </a:pPr>
            <a:r>
              <a:rPr lang="sv-SE" sz="1400" dirty="0" smtClean="0">
                <a:latin typeface="Calibri"/>
                <a:cs typeface="Calibri"/>
              </a:rPr>
              <a:t>Lokala företag</a:t>
            </a:r>
          </a:p>
          <a:p>
            <a:pPr>
              <a:defRPr/>
            </a:pPr>
            <a:endParaRPr lang="sv-SE" sz="1400" dirty="0" smtClean="0">
              <a:latin typeface="Calibri"/>
              <a:cs typeface="Calibri"/>
            </a:endParaRPr>
          </a:p>
          <a:p>
            <a:pPr>
              <a:defRPr/>
            </a:pPr>
            <a:endParaRPr lang="sv-SE" sz="1400" dirty="0" smtClean="0">
              <a:latin typeface="Calibri"/>
              <a:cs typeface="Calibri"/>
            </a:endParaRPr>
          </a:p>
        </p:txBody>
      </p:sp>
      <p:pic>
        <p:nvPicPr>
          <p:cNvPr id="28" name="Picture 5" descr="http://www.ramirent.se/upload/Barncancerfonden.JPG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36" y="6186021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74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Izettle</a:t>
            </a:r>
            <a:r>
              <a:rPr lang="sv-SE" dirty="0" smtClean="0"/>
              <a:t> för kortbetalningar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55576" y="1447800"/>
            <a:ext cx="7776864" cy="4191000"/>
          </a:xfrm>
        </p:spPr>
        <p:txBody>
          <a:bodyPr/>
          <a:lstStyle/>
          <a:p>
            <a:r>
              <a:rPr lang="sv-SE" sz="1800" dirty="0" smtClean="0"/>
              <a:t>Limiten är 30.000 per dag eller 500:- vid manuell betalning</a:t>
            </a:r>
          </a:p>
          <a:p>
            <a:endParaRPr lang="sv-SE" sz="1800" dirty="0"/>
          </a:p>
          <a:p>
            <a:endParaRPr lang="sv-SE" sz="1800" dirty="0" smtClean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294967295"/>
          </p:nvPr>
        </p:nvSpPr>
        <p:spPr>
          <a:xfrm>
            <a:off x="6948488" y="63087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468247-D6DA-427D-9C85-E8A6C1AC51C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4248472" cy="332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3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sz="1600" dirty="0" smtClean="0"/>
              <a:t>Gruppansvariga</a:t>
            </a:r>
          </a:p>
          <a:p>
            <a:pPr lvl="1"/>
            <a:r>
              <a:rPr lang="sv-SE" sz="1400" dirty="0" smtClean="0"/>
              <a:t>Per område </a:t>
            </a:r>
          </a:p>
          <a:p>
            <a:r>
              <a:rPr lang="sv-SE" sz="1600" dirty="0" smtClean="0"/>
              <a:t>Varje fredag </a:t>
            </a:r>
          </a:p>
          <a:p>
            <a:r>
              <a:rPr lang="sv-SE" sz="1600" dirty="0" smtClean="0"/>
              <a:t>Kapten/</a:t>
            </a:r>
            <a:r>
              <a:rPr lang="sv-SE" sz="1600" dirty="0"/>
              <a:t>V</a:t>
            </a:r>
            <a:r>
              <a:rPr lang="sv-SE" sz="1600" dirty="0" smtClean="0"/>
              <a:t>ice kapten</a:t>
            </a:r>
          </a:p>
          <a:p>
            <a:r>
              <a:rPr lang="sv-SE" sz="1600" dirty="0" smtClean="0"/>
              <a:t>Återkoppling lördag</a:t>
            </a:r>
          </a:p>
          <a:p>
            <a:r>
              <a:rPr lang="sv-SE" sz="1600" dirty="0" smtClean="0"/>
              <a:t>Kartläggning av ”mörkertalet”? </a:t>
            </a:r>
          </a:p>
          <a:p>
            <a:pPr lvl="1"/>
            <a:r>
              <a:rPr lang="sv-SE" sz="1200" dirty="0" smtClean="0"/>
              <a:t>Utdelade Band</a:t>
            </a:r>
          </a:p>
          <a:p>
            <a:pPr lvl="1"/>
            <a:r>
              <a:rPr lang="sv-SE" sz="1200" dirty="0" smtClean="0"/>
              <a:t>Utdelade Hjärtan </a:t>
            </a:r>
          </a:p>
          <a:p>
            <a:pPr lvl="1"/>
            <a:r>
              <a:rPr lang="sv-SE" sz="1200" dirty="0" smtClean="0"/>
              <a:t>Inrapportering </a:t>
            </a:r>
          </a:p>
          <a:p>
            <a:pPr lvl="1"/>
            <a:endParaRPr lang="sv-SE" sz="1200" dirty="0" smtClean="0"/>
          </a:p>
          <a:p>
            <a:endParaRPr lang="sv-SE" sz="1600" dirty="0" smtClean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Genomförande Uppföljning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DE92A-07DC-4C07-9AC5-B5A4D7526F4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268760"/>
            <a:ext cx="4611527" cy="212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316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sz="1400" dirty="0" smtClean="0"/>
              <a:t>Ha kul</a:t>
            </a:r>
            <a:br>
              <a:rPr lang="sv-SE" sz="1400" dirty="0" smtClean="0"/>
            </a:br>
            <a:r>
              <a:rPr lang="sv-SE" sz="1400" dirty="0" smtClean="0"/>
              <a:t>Alla skal med till Paris </a:t>
            </a:r>
            <a:br>
              <a:rPr lang="sv-SE" sz="1400" dirty="0" smtClean="0"/>
            </a:br>
            <a:r>
              <a:rPr lang="sv-SE" sz="1400" dirty="0" smtClean="0"/>
              <a:t>Slå fjol årets insamling </a:t>
            </a:r>
            <a:br>
              <a:rPr lang="sv-SE" sz="1400" dirty="0" smtClean="0"/>
            </a:br>
            <a:r>
              <a:rPr lang="sv-SE" sz="1400" dirty="0" smtClean="0"/>
              <a:t>utvecklas </a:t>
            </a:r>
            <a:br>
              <a:rPr lang="sv-SE" sz="1400" dirty="0" smtClean="0"/>
            </a:br>
            <a:r>
              <a:rPr lang="sv-SE" sz="1400" dirty="0" smtClean="0"/>
              <a:t>Få nya kompisar </a:t>
            </a:r>
            <a:br>
              <a:rPr lang="sv-SE" sz="1400" dirty="0" smtClean="0"/>
            </a:br>
            <a:r>
              <a:rPr lang="sv-SE" sz="1400" dirty="0" smtClean="0"/>
              <a:t>Lära sig cykla </a:t>
            </a:r>
            <a:br>
              <a:rPr lang="sv-SE" sz="1400" dirty="0" smtClean="0"/>
            </a:br>
            <a:r>
              <a:rPr lang="sv-SE" sz="1400" dirty="0" smtClean="0"/>
              <a:t>känna sig trygg i klungen </a:t>
            </a:r>
            <a:br>
              <a:rPr lang="sv-SE" sz="1400" dirty="0" smtClean="0"/>
            </a:br>
            <a:r>
              <a:rPr lang="sv-SE" sz="1400" dirty="0" smtClean="0"/>
              <a:t>Ingen tävling </a:t>
            </a:r>
            <a:br>
              <a:rPr lang="sv-SE" sz="1400" dirty="0" smtClean="0"/>
            </a:br>
            <a:r>
              <a:rPr lang="sv-SE" sz="1400" dirty="0" smtClean="0"/>
              <a:t>Stolthet </a:t>
            </a:r>
            <a:br>
              <a:rPr lang="sv-SE" sz="1400" dirty="0" smtClean="0"/>
            </a:br>
            <a:r>
              <a:rPr lang="sv-SE" sz="1400" dirty="0" smtClean="0"/>
              <a:t>Vara tillsammans med engagerade människor </a:t>
            </a:r>
            <a:br>
              <a:rPr lang="sv-SE" sz="1400" dirty="0" smtClean="0"/>
            </a:br>
            <a:r>
              <a:rPr lang="sv-SE" sz="1400" dirty="0" smtClean="0"/>
              <a:t>Testa gränser </a:t>
            </a:r>
            <a:r>
              <a:rPr lang="sv-SE" sz="1400" dirty="0"/>
              <a:t/>
            </a:r>
            <a:br>
              <a:rPr lang="sv-SE" sz="1400" dirty="0"/>
            </a:br>
            <a:endParaRPr lang="sv-SE" sz="140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 smtClean="0"/>
              <a:t>Förväntningar:</a:t>
            </a:r>
            <a:r>
              <a:rPr lang="sv-SE" dirty="0" smtClean="0"/>
              <a:t> ”</a:t>
            </a:r>
            <a:r>
              <a:rPr lang="sv-SE" sz="2800" i="1" dirty="0" smtClean="0"/>
              <a:t>Gemenskap o Engagemang”</a:t>
            </a:r>
            <a:endParaRPr lang="sv-SE" sz="2800" i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DE92A-07DC-4C07-9AC5-B5A4D7526F4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2050" name="Picture 2" descr="C:\Users\fs36541\Desktop\Mina Bilder\Team Rynkeby Stockhl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ramirent.se/upload/Barncancerfonden.JPG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36" y="6186021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38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kbent triangel 6"/>
          <p:cNvSpPr/>
          <p:nvPr/>
        </p:nvSpPr>
        <p:spPr>
          <a:xfrm>
            <a:off x="2959100" y="2247900"/>
            <a:ext cx="3479800" cy="3276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3403600" y="1625600"/>
            <a:ext cx="27051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MENINGSFULLHET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5422900" y="5735598"/>
            <a:ext cx="27051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HANTERBARHET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1143000" y="5735598"/>
            <a:ext cx="27051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DELAKTIGHET</a:t>
            </a:r>
            <a:endParaRPr lang="sv-SE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992" y="409104"/>
            <a:ext cx="1268016" cy="81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http://www.ramirent.se/upload/Barncancerfonden.JPG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409104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50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400" dirty="0" smtClean="0">
                <a:latin typeface="Engravers MT"/>
                <a:cs typeface="Engravers MT"/>
              </a:rPr>
              <a:t>LYCKA TILL 2014!</a:t>
            </a:r>
            <a:endParaRPr lang="sv-SE" sz="4400" dirty="0">
              <a:latin typeface="Engravers MT"/>
              <a:cs typeface="Engravers MT"/>
            </a:endParaRPr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260648"/>
            <a:ext cx="7691719" cy="4571999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3275856" y="2924944"/>
            <a:ext cx="201622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10 000 000 :-</a:t>
            </a:r>
          </a:p>
        </p:txBody>
      </p:sp>
    </p:spTree>
    <p:extLst>
      <p:ext uri="{BB962C8B-B14F-4D97-AF65-F5344CB8AC3E}">
        <p14:creationId xmlns:p14="http://schemas.microsoft.com/office/powerpoint/2010/main" val="221148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6141" y="363258"/>
            <a:ext cx="7691719" cy="1143000"/>
          </a:xfrm>
        </p:spPr>
        <p:txBody>
          <a:bodyPr/>
          <a:lstStyle/>
          <a:p>
            <a:r>
              <a:rPr lang="sv-SE" sz="3600" b="1" dirty="0" smtClean="0"/>
              <a:t>Actionplan</a:t>
            </a:r>
            <a:endParaRPr lang="sv-SE" sz="3600" b="1" dirty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3367088" y="3721100"/>
            <a:ext cx="3987800" cy="3263900"/>
            <a:chOff x="0" y="0"/>
            <a:chExt cx="6280" cy="514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1434553">
              <a:off x="380" y="343"/>
              <a:ext cx="5515" cy="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80" cy="5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667125" y="1987550"/>
            <a:ext cx="3276600" cy="2413000"/>
            <a:chOff x="0" y="0"/>
            <a:chExt cx="5160" cy="380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" y="200"/>
              <a:ext cx="4631" cy="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60" cy="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92386" y="1457979"/>
            <a:ext cx="4406900" cy="3238500"/>
            <a:chOff x="0" y="0"/>
            <a:chExt cx="6940" cy="5100"/>
          </a:xfrm>
        </p:grpSpPr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02502">
              <a:off x="327" y="300"/>
              <a:ext cx="6270" cy="4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940" cy="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Bildobjekt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8598">
            <a:off x="1374868" y="3402339"/>
            <a:ext cx="2991477" cy="1996421"/>
          </a:xfrm>
          <a:prstGeom prst="rect">
            <a:avLst/>
          </a:prstGeom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90123">
            <a:off x="1340973" y="3270251"/>
            <a:ext cx="31115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3650" y="5779720"/>
            <a:ext cx="1268016" cy="81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http://www.ramirent.se/upload/Barncancerfonden.JPG"/>
          <p:cNvPicPr>
            <a:picLocks noChangeAspect="1" noChangeArrowheads="1"/>
          </p:cNvPicPr>
          <p:nvPr/>
        </p:nvPicPr>
        <p:blipFill>
          <a:blip r:embed="rId11" r:link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36" y="6186021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719466"/>
            <a:ext cx="1584176" cy="113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206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r>
              <a:rPr lang="sv-SE" sz="2400" dirty="0" smtClean="0"/>
              <a:t>Verksamhetsåret </a:t>
            </a:r>
            <a:r>
              <a:rPr lang="sv-SE" sz="2400" dirty="0"/>
              <a:t>från nu till Tour de </a:t>
            </a:r>
            <a:r>
              <a:rPr lang="sv-SE" sz="2400" dirty="0" smtClean="0"/>
              <a:t>Paris</a:t>
            </a:r>
          </a:p>
          <a:p>
            <a:r>
              <a:rPr lang="sv-SE" sz="2400" dirty="0" err="1" smtClean="0"/>
              <a:t>Kick-Off</a:t>
            </a:r>
            <a:endParaRPr lang="sv-SE" sz="2400" dirty="0" smtClean="0"/>
          </a:p>
          <a:p>
            <a:r>
              <a:rPr lang="sv-SE" sz="2400" dirty="0" smtClean="0"/>
              <a:t>Sponsorarbetet</a:t>
            </a:r>
          </a:p>
          <a:p>
            <a:r>
              <a:rPr lang="sv-SE" sz="2400" dirty="0" smtClean="0"/>
              <a:t>Eventarbetet</a:t>
            </a:r>
            <a:endParaRPr lang="sv-SE" sz="2400" dirty="0"/>
          </a:p>
          <a:p>
            <a:r>
              <a:rPr lang="sv-SE" sz="2400" dirty="0" smtClean="0"/>
              <a:t>Förväntningar</a:t>
            </a:r>
            <a:endParaRPr lang="sv-SE" sz="2400" dirty="0"/>
          </a:p>
          <a:p>
            <a:endParaRPr lang="sv-SE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852689"/>
            <a:ext cx="1403648" cy="100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://www.ramirent.se/upload/Barncancerfonden.JPG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36" y="6186021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269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852689"/>
            <a:ext cx="1403648" cy="100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Platshållare för innehåll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92382521"/>
              </p:ext>
            </p:extLst>
          </p:nvPr>
        </p:nvGraphicFramePr>
        <p:xfrm>
          <a:off x="755650" y="1244600"/>
          <a:ext cx="5818188" cy="375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Dokument" r:id="rId5" imgW="6921500" imgH="4470400" progId="Word.Document.12">
                  <p:embed/>
                </p:oleObj>
              </mc:Choice>
              <mc:Fallback>
                <p:oleObj name="Dokument" r:id="rId5" imgW="6921500" imgH="447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650" y="1244600"/>
                        <a:ext cx="5818188" cy="375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 descr="http://www.ramirent.se/upload/Barncancerfonden.JPG"/>
          <p:cNvPicPr>
            <a:picLocks noChangeAspect="1" noChangeArrowheads="1"/>
          </p:cNvPicPr>
          <p:nvPr/>
        </p:nvPicPr>
        <p:blipFill>
          <a:blip r:embed="rId7" r:link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36" y="6186021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74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69701300"/>
              </p:ext>
            </p:extLst>
          </p:nvPr>
        </p:nvGraphicFramePr>
        <p:xfrm>
          <a:off x="457200" y="773723"/>
          <a:ext cx="8579296" cy="4040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Dokument" r:id="rId4" imgW="6121400" imgH="2882900" progId="Word.Document.12">
                  <p:embed/>
                </p:oleObj>
              </mc:Choice>
              <mc:Fallback>
                <p:oleObj name="Dokument" r:id="rId4" imgW="6121400" imgH="288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773723"/>
                        <a:ext cx="8579296" cy="4040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852689"/>
            <a:ext cx="1403648" cy="100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http://www.ramirent.se/upload/Barncancerfonden.JPG"/>
          <p:cNvPicPr>
            <a:picLocks noChangeAspect="1" noChangeArrowheads="1"/>
          </p:cNvPicPr>
          <p:nvPr/>
        </p:nvPicPr>
        <p:blipFill>
          <a:blip r:embed="rId7" r:link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36" y="6186021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917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8593" y="260648"/>
            <a:ext cx="16449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v-SE" sz="1200" dirty="0" smtClean="0"/>
              <a:t>VERKSAMHETSIDÈ</a:t>
            </a:r>
          </a:p>
          <a:p>
            <a:pPr eaLnBrk="0" hangingPunct="0"/>
            <a:r>
              <a:rPr lang="sv-SE" sz="1200" dirty="0" smtClean="0"/>
              <a:t>”Gemenskap och </a:t>
            </a:r>
          </a:p>
          <a:p>
            <a:pPr eaLnBrk="0" hangingPunct="0"/>
            <a:r>
              <a:rPr lang="sv-SE" sz="1200" dirty="0"/>
              <a:t> </a:t>
            </a:r>
            <a:r>
              <a:rPr lang="sv-SE" sz="1200" dirty="0" smtClean="0"/>
              <a:t>    Engagemang” </a:t>
            </a:r>
            <a:endParaRPr lang="en-US" sz="12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949380" y="149731"/>
            <a:ext cx="1943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sv-SE" sz="1200" b="1" u="sng" dirty="0"/>
              <a:t>MÅL </a:t>
            </a:r>
            <a:r>
              <a:rPr lang="sv-SE" sz="1200" b="1" u="sng" dirty="0" smtClean="0"/>
              <a:t>2014:  </a:t>
            </a:r>
            <a:endParaRPr lang="sv-SE" sz="1200" b="1" u="sng" dirty="0"/>
          </a:p>
          <a:p>
            <a:pPr eaLnBrk="0" hangingPunct="0">
              <a:buFont typeface="Arial" charset="0"/>
              <a:buChar char="•"/>
            </a:pPr>
            <a:r>
              <a:rPr lang="sv-SE" sz="1200" dirty="0"/>
              <a:t> </a:t>
            </a:r>
            <a:r>
              <a:rPr lang="sv-SE" sz="1200" dirty="0" smtClean="0"/>
              <a:t>Insamlade medel  </a:t>
            </a:r>
          </a:p>
          <a:p>
            <a:pPr eaLnBrk="0" hangingPunct="0">
              <a:buFont typeface="Arial" charset="0"/>
              <a:buChar char="•"/>
            </a:pPr>
            <a:r>
              <a:rPr lang="sv-SE" sz="1200" dirty="0" smtClean="0"/>
              <a:t> Kända </a:t>
            </a:r>
            <a:r>
              <a:rPr lang="sv-SE" sz="1200" dirty="0"/>
              <a:t>in </a:t>
            </a:r>
            <a:r>
              <a:rPr lang="sv-SE" sz="1200" dirty="0" smtClean="0"/>
              <a:t>Sverige</a:t>
            </a:r>
          </a:p>
          <a:p>
            <a:pPr eaLnBrk="0" hangingPunct="0">
              <a:buFont typeface="Arial" charset="0"/>
              <a:buChar char="•"/>
            </a:pPr>
            <a:r>
              <a:rPr lang="sv-SE" sz="1200" dirty="0"/>
              <a:t> </a:t>
            </a:r>
            <a:r>
              <a:rPr lang="sv-SE" sz="1200" dirty="0" smtClean="0"/>
              <a:t>Alla </a:t>
            </a:r>
            <a:r>
              <a:rPr lang="sv-SE" sz="1200" dirty="0"/>
              <a:t>når Paris </a:t>
            </a:r>
            <a:endParaRPr lang="sv-SE" sz="1200" b="1" dirty="0"/>
          </a:p>
          <a:p>
            <a:pPr eaLnBrk="0" hangingPunct="0">
              <a:buFont typeface="Arial" charset="0"/>
              <a:buChar char="•"/>
            </a:pPr>
            <a:endParaRPr lang="sv-SE" sz="1200" b="1" dirty="0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5400000">
            <a:off x="2163428" y="371810"/>
            <a:ext cx="845220" cy="228600"/>
          </a:xfrm>
          <a:prstGeom prst="triangle">
            <a:avLst>
              <a:gd name="adj" fmla="val 50000"/>
            </a:avLst>
          </a:prstGeom>
          <a:solidFill>
            <a:srgbClr val="879121"/>
          </a:solidFill>
          <a:ln w="12700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endParaRPr lang="sv-SE" sz="70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16200000">
            <a:off x="6341728" y="362285"/>
            <a:ext cx="864270" cy="228600"/>
          </a:xfrm>
          <a:prstGeom prst="triangle">
            <a:avLst>
              <a:gd name="adj" fmla="val 50000"/>
            </a:avLst>
          </a:prstGeom>
          <a:solidFill>
            <a:srgbClr val="879121"/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3131840" y="116632"/>
            <a:ext cx="31448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100" b="1" dirty="0" smtClean="0">
                <a:solidFill>
                  <a:srgbClr val="004B21"/>
                </a:solidFill>
              </a:rPr>
              <a:t>Utifrån de tre pelare som utgör grunden i projektet så kan följande nyckelfaktorer för framgång definieras.</a:t>
            </a:r>
            <a:endParaRPr lang="sv-SE" sz="1100" b="1" dirty="0">
              <a:solidFill>
                <a:srgbClr val="004B21"/>
              </a:solidFill>
              <a:effectLst/>
            </a:endParaRPr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auto">
          <a:xfrm rot="10800000">
            <a:off x="4067175" y="1400175"/>
            <a:ext cx="1079500" cy="228600"/>
          </a:xfrm>
          <a:prstGeom prst="triangle">
            <a:avLst>
              <a:gd name="adj" fmla="val 50000"/>
            </a:avLst>
          </a:prstGeom>
          <a:solidFill>
            <a:srgbClr val="879121"/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379041" y="3703295"/>
            <a:ext cx="1997904" cy="27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v-SE" sz="1200"/>
              <a:t>FRAMGÅNGSFAKTORER</a:t>
            </a:r>
            <a:endParaRPr lang="en-US" sz="120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571500" y="1700213"/>
            <a:ext cx="1829884" cy="27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v-SE" sz="1200"/>
              <a:t>STRATEGISKA TEMAN</a:t>
            </a:r>
            <a:endParaRPr lang="en-US" sz="1200"/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3347864" y="4119029"/>
            <a:ext cx="2520280" cy="1541996"/>
          </a:xfrm>
          <a:prstGeom prst="roundRect">
            <a:avLst>
              <a:gd name="adj" fmla="val 16667"/>
            </a:avLst>
          </a:prstGeom>
          <a:solidFill>
            <a:srgbClr val="A2ABC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000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154896" y="5186332"/>
            <a:ext cx="1197520" cy="24490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v-SE" sz="1000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375516" y="2420888"/>
            <a:ext cx="270007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dirty="0" smtClean="0"/>
              <a:t>Sponsorverksamhet</a:t>
            </a:r>
            <a:endParaRPr lang="sv-SE" dirty="0"/>
          </a:p>
          <a:p>
            <a:pPr algn="ctr"/>
            <a:r>
              <a:rPr lang="sv-SE" sz="1200" b="1" dirty="0" smtClean="0">
                <a:solidFill>
                  <a:srgbClr val="00331B"/>
                </a:solidFill>
              </a:rPr>
              <a:t>(KSEK vad sätter vi får mål?)</a:t>
            </a:r>
            <a:endParaRPr lang="sv-SE" sz="1200" b="1" dirty="0">
              <a:solidFill>
                <a:srgbClr val="00331B"/>
              </a:solidFill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3692397" y="2420888"/>
            <a:ext cx="199706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dirty="0" smtClean="0"/>
              <a:t>Kommunikation</a:t>
            </a:r>
            <a:endParaRPr lang="sv-SE" dirty="0"/>
          </a:p>
          <a:p>
            <a:pPr algn="ctr"/>
            <a:r>
              <a:rPr lang="sv-SE" sz="1600" b="1" dirty="0" smtClean="0">
                <a:solidFill>
                  <a:srgbClr val="004B21"/>
                </a:solidFill>
              </a:rPr>
              <a:t>Kända</a:t>
            </a:r>
            <a:endParaRPr lang="sv-SE" sz="1600" b="1" dirty="0">
              <a:solidFill>
                <a:srgbClr val="004B21"/>
              </a:solidFill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6588224" y="2217638"/>
            <a:ext cx="16557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 smtClean="0"/>
              <a:t>Resan</a:t>
            </a:r>
            <a:endParaRPr lang="sv-SE" dirty="0"/>
          </a:p>
          <a:p>
            <a:pPr>
              <a:buFont typeface="Arial" charset="0"/>
              <a:buChar char="•"/>
            </a:pPr>
            <a:r>
              <a:rPr lang="sv-SE" sz="1200" b="1" dirty="0">
                <a:solidFill>
                  <a:srgbClr val="004B21"/>
                </a:solidFill>
              </a:rPr>
              <a:t> </a:t>
            </a:r>
            <a:r>
              <a:rPr lang="sv-SE" sz="1200" b="1" dirty="0" smtClean="0">
                <a:solidFill>
                  <a:srgbClr val="004B21"/>
                </a:solidFill>
              </a:rPr>
              <a:t>Träning </a:t>
            </a:r>
          </a:p>
          <a:p>
            <a:pPr>
              <a:buFont typeface="Arial" charset="0"/>
              <a:buChar char="•"/>
            </a:pPr>
            <a:r>
              <a:rPr lang="sv-SE" sz="1200" b="1" dirty="0">
                <a:solidFill>
                  <a:srgbClr val="004B21"/>
                </a:solidFill>
              </a:rPr>
              <a:t> </a:t>
            </a:r>
            <a:r>
              <a:rPr lang="sv-SE" sz="1200" b="1" dirty="0" smtClean="0">
                <a:solidFill>
                  <a:srgbClr val="004B21"/>
                </a:solidFill>
              </a:rPr>
              <a:t>Förberedelse</a:t>
            </a:r>
          </a:p>
          <a:p>
            <a:pPr>
              <a:buFont typeface="Arial" charset="0"/>
              <a:buChar char="•"/>
            </a:pPr>
            <a:r>
              <a:rPr lang="sv-SE" sz="1200" b="1" dirty="0">
                <a:solidFill>
                  <a:srgbClr val="004B21"/>
                </a:solidFill>
              </a:rPr>
              <a:t> </a:t>
            </a:r>
            <a:r>
              <a:rPr lang="sv-SE" sz="1200" b="1" dirty="0" smtClean="0">
                <a:solidFill>
                  <a:srgbClr val="004B21"/>
                </a:solidFill>
              </a:rPr>
              <a:t>Genomförande </a:t>
            </a: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6120176" y="1988840"/>
            <a:ext cx="2556280" cy="158734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 sz="1000"/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3311864" y="1988840"/>
            <a:ext cx="2556280" cy="158734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 sz="1000"/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467544" y="1988840"/>
            <a:ext cx="2556280" cy="158734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 sz="1000"/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539552" y="4119252"/>
            <a:ext cx="2520280" cy="1541996"/>
          </a:xfrm>
          <a:prstGeom prst="roundRect">
            <a:avLst>
              <a:gd name="adj" fmla="val 16667"/>
            </a:avLst>
          </a:prstGeom>
          <a:solidFill>
            <a:srgbClr val="A2ABC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000"/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6228184" y="4119252"/>
            <a:ext cx="2520280" cy="1541996"/>
          </a:xfrm>
          <a:prstGeom prst="roundRect">
            <a:avLst>
              <a:gd name="adj" fmla="val 16667"/>
            </a:avLst>
          </a:prstGeom>
          <a:solidFill>
            <a:srgbClr val="A2ABC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000"/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683568" y="4293096"/>
            <a:ext cx="2304256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1100" u="sng" dirty="0">
                <a:latin typeface="Arial" charset="0"/>
              </a:rPr>
              <a:t>Nyckelfaktorer för att lyckas: </a:t>
            </a:r>
            <a:endParaRPr lang="sv-SE" sz="1000" dirty="0" smtClean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sv-SE" sz="1000" dirty="0" smtClean="0">
                <a:latin typeface="Arial" charset="0"/>
              </a:rPr>
              <a:t> Engagerade medlemmar </a:t>
            </a:r>
          </a:p>
          <a:p>
            <a:pPr>
              <a:buFontTx/>
              <a:buChar char="•"/>
              <a:defRPr/>
            </a:pPr>
            <a:r>
              <a:rPr lang="sv-SE" sz="1000" dirty="0">
                <a:latin typeface="Arial" charset="0"/>
              </a:rPr>
              <a:t> </a:t>
            </a:r>
            <a:r>
              <a:rPr lang="sv-SE" sz="1000" dirty="0" smtClean="0">
                <a:latin typeface="Arial" charset="0"/>
              </a:rPr>
              <a:t>Stort kontaktnät</a:t>
            </a:r>
          </a:p>
          <a:p>
            <a:pPr>
              <a:buFontTx/>
              <a:buChar char="•"/>
              <a:defRPr/>
            </a:pPr>
            <a:r>
              <a:rPr lang="sv-SE" sz="1000" dirty="0">
                <a:latin typeface="Arial" charset="0"/>
              </a:rPr>
              <a:t> </a:t>
            </a:r>
            <a:r>
              <a:rPr lang="sv-SE" sz="1000" dirty="0" smtClean="0">
                <a:latin typeface="Arial" charset="0"/>
              </a:rPr>
              <a:t>Kartläggning och genomförda utskick </a:t>
            </a:r>
          </a:p>
          <a:p>
            <a:pPr>
              <a:buFontTx/>
              <a:buChar char="•"/>
              <a:defRPr/>
            </a:pPr>
            <a:r>
              <a:rPr lang="sv-SE" sz="1000" dirty="0" smtClean="0">
                <a:latin typeface="Arial" charset="0"/>
              </a:rPr>
              <a:t> Event och mässor </a:t>
            </a:r>
          </a:p>
          <a:p>
            <a:pPr>
              <a:buFontTx/>
              <a:buChar char="•"/>
              <a:defRPr/>
            </a:pPr>
            <a:r>
              <a:rPr lang="sv-SE" sz="1000" dirty="0" smtClean="0">
                <a:latin typeface="Arial" charset="0"/>
              </a:rPr>
              <a:t> Uppföljning och Stöd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3491880" y="4293096"/>
            <a:ext cx="2304256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1100" u="sng" dirty="0">
                <a:latin typeface="Arial" charset="0"/>
              </a:rPr>
              <a:t>Nyckelfaktorer för att lyckas: </a:t>
            </a:r>
            <a:endParaRPr lang="sv-SE" sz="1000" dirty="0" smtClean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sv-SE" sz="1000" dirty="0" smtClean="0">
                <a:latin typeface="Arial" charset="0"/>
              </a:rPr>
              <a:t> Engagerade medlemmar  </a:t>
            </a:r>
          </a:p>
          <a:p>
            <a:pPr>
              <a:buFontTx/>
              <a:buChar char="•"/>
              <a:defRPr/>
            </a:pPr>
            <a:r>
              <a:rPr lang="sv-SE" sz="1000" dirty="0" smtClean="0">
                <a:latin typeface="Arial" charset="0"/>
              </a:rPr>
              <a:t> Sociala Medier </a:t>
            </a:r>
          </a:p>
          <a:p>
            <a:pPr>
              <a:buFontTx/>
              <a:buChar char="•"/>
              <a:defRPr/>
            </a:pPr>
            <a:r>
              <a:rPr lang="sv-SE" sz="1000" dirty="0">
                <a:latin typeface="Arial" charset="0"/>
              </a:rPr>
              <a:t> </a:t>
            </a:r>
            <a:r>
              <a:rPr lang="sv-SE" sz="1000" dirty="0" smtClean="0">
                <a:latin typeface="Arial" charset="0"/>
              </a:rPr>
              <a:t>Artiklar och Press </a:t>
            </a:r>
          </a:p>
          <a:p>
            <a:pPr>
              <a:buFontTx/>
              <a:buChar char="•"/>
              <a:defRPr/>
            </a:pPr>
            <a:r>
              <a:rPr lang="sv-SE" sz="1000" dirty="0">
                <a:latin typeface="Arial" charset="0"/>
              </a:rPr>
              <a:t> </a:t>
            </a:r>
            <a:r>
              <a:rPr lang="sv-SE" sz="1000" dirty="0" smtClean="0">
                <a:latin typeface="Arial" charset="0"/>
              </a:rPr>
              <a:t>Kontakter med Donatorer &amp; </a:t>
            </a:r>
            <a:r>
              <a:rPr lang="sv-SE" sz="1000" dirty="0" err="1" smtClean="0">
                <a:latin typeface="Arial" charset="0"/>
              </a:rPr>
              <a:t>Org</a:t>
            </a:r>
            <a:r>
              <a:rPr lang="sv-SE" sz="1000" dirty="0" smtClean="0">
                <a:latin typeface="Arial" charset="0"/>
              </a:rPr>
              <a:t> </a:t>
            </a:r>
          </a:p>
          <a:p>
            <a:pPr>
              <a:buFontTx/>
              <a:buChar char="•"/>
              <a:defRPr/>
            </a:pPr>
            <a:r>
              <a:rPr lang="sv-SE" sz="1000" dirty="0">
                <a:latin typeface="Arial" charset="0"/>
              </a:rPr>
              <a:t> Pengar &amp; Promotion &amp; Push </a:t>
            </a:r>
            <a:endParaRPr lang="sv-SE" sz="1000" dirty="0" smtClean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sv-SE" sz="1000" dirty="0" smtClean="0">
                <a:latin typeface="Arial" charset="0"/>
              </a:rPr>
              <a:t> Uppföljning och Stöd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6372200" y="4293096"/>
            <a:ext cx="2376264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1100" u="sng" dirty="0">
                <a:latin typeface="Arial" charset="0"/>
              </a:rPr>
              <a:t>Nyckelfaktorer för att lyckas: </a:t>
            </a:r>
            <a:endParaRPr lang="sv-SE" sz="1000" dirty="0" smtClean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sv-SE" sz="1000" dirty="0" smtClean="0">
                <a:latin typeface="Arial" charset="0"/>
              </a:rPr>
              <a:t> Engagerade medlemmar </a:t>
            </a:r>
          </a:p>
          <a:p>
            <a:pPr>
              <a:buFontTx/>
              <a:buChar char="•"/>
              <a:defRPr/>
            </a:pPr>
            <a:r>
              <a:rPr lang="sv-SE" sz="1000" dirty="0" smtClean="0">
                <a:latin typeface="Arial" charset="0"/>
              </a:rPr>
              <a:t> Försäsongsträning</a:t>
            </a:r>
          </a:p>
          <a:p>
            <a:pPr>
              <a:buFontTx/>
              <a:buChar char="•"/>
              <a:defRPr/>
            </a:pPr>
            <a:r>
              <a:rPr lang="sv-SE" sz="1000" dirty="0">
                <a:latin typeface="Arial" charset="0"/>
              </a:rPr>
              <a:t> </a:t>
            </a:r>
            <a:r>
              <a:rPr lang="sv-SE" sz="1000" dirty="0" smtClean="0">
                <a:latin typeface="Arial" charset="0"/>
              </a:rPr>
              <a:t>Vinterträning </a:t>
            </a:r>
          </a:p>
          <a:p>
            <a:pPr>
              <a:buFontTx/>
              <a:buChar char="•"/>
              <a:defRPr/>
            </a:pPr>
            <a:r>
              <a:rPr lang="sv-SE" sz="1000" dirty="0">
                <a:latin typeface="Arial" charset="0"/>
              </a:rPr>
              <a:t> </a:t>
            </a:r>
            <a:r>
              <a:rPr lang="sv-SE" sz="1000" dirty="0" smtClean="0">
                <a:latin typeface="Arial" charset="0"/>
              </a:rPr>
              <a:t>Vätternrundan el motsvarande</a:t>
            </a:r>
          </a:p>
          <a:p>
            <a:pPr>
              <a:buFontTx/>
              <a:buChar char="•"/>
              <a:defRPr/>
            </a:pPr>
            <a:r>
              <a:rPr lang="sv-SE" sz="1000" dirty="0">
                <a:latin typeface="Arial" charset="0"/>
              </a:rPr>
              <a:t> </a:t>
            </a:r>
            <a:r>
              <a:rPr lang="sv-SE" sz="1000" dirty="0" smtClean="0">
                <a:latin typeface="Arial" charset="0"/>
              </a:rPr>
              <a:t>Gemenskap </a:t>
            </a:r>
          </a:p>
          <a:p>
            <a:pPr>
              <a:buFontTx/>
              <a:buChar char="•"/>
              <a:defRPr/>
            </a:pPr>
            <a:r>
              <a:rPr lang="sv-SE" sz="1000" dirty="0">
                <a:latin typeface="Arial" charset="0"/>
              </a:rPr>
              <a:t> </a:t>
            </a:r>
            <a:r>
              <a:rPr lang="sv-SE" sz="1000" dirty="0" err="1" smtClean="0">
                <a:latin typeface="Arial" charset="0"/>
              </a:rPr>
              <a:t>Core</a:t>
            </a:r>
            <a:r>
              <a:rPr lang="sv-SE" sz="1000" dirty="0" smtClean="0">
                <a:latin typeface="Arial" charset="0"/>
              </a:rPr>
              <a:t> Team planering och medverkan</a:t>
            </a:r>
          </a:p>
        </p:txBody>
      </p:sp>
      <p:pic>
        <p:nvPicPr>
          <p:cNvPr id="29" name="Picture 5" descr="http://www.ramirent.se/upload/Barncancerfonden.JPG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36" y="6186021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686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>
                <a:solidFill>
                  <a:srgbClr val="008000"/>
                </a:solidFill>
              </a:rPr>
              <a:t>Give</a:t>
            </a:r>
            <a:r>
              <a:rPr lang="sv-SE" dirty="0">
                <a:solidFill>
                  <a:srgbClr val="008000"/>
                </a:solidFill>
              </a:rPr>
              <a:t> </a:t>
            </a:r>
            <a:r>
              <a:rPr lang="sv-SE" dirty="0" err="1">
                <a:solidFill>
                  <a:srgbClr val="008000"/>
                </a:solidFill>
              </a:rPr>
              <a:t>me</a:t>
            </a:r>
            <a:r>
              <a:rPr lang="sv-SE" dirty="0">
                <a:solidFill>
                  <a:srgbClr val="008000"/>
                </a:solidFill>
              </a:rPr>
              <a:t> </a:t>
            </a:r>
            <a:r>
              <a:rPr lang="sv-SE" dirty="0" err="1" smtClean="0">
                <a:solidFill>
                  <a:srgbClr val="008000"/>
                </a:solidFill>
              </a:rPr>
              <a:t>five-leads</a:t>
            </a:r>
            <a:r>
              <a:rPr lang="sv-SE" dirty="0" smtClean="0">
                <a:solidFill>
                  <a:srgbClr val="008000"/>
                </a:solidFill>
              </a:rPr>
              <a:t>!  </a:t>
            </a:r>
            <a:r>
              <a:rPr lang="sv-SE" dirty="0">
                <a:solidFill>
                  <a:srgbClr val="008000"/>
                </a:solidFill>
              </a:rPr>
              <a:t/>
            </a:r>
            <a:br>
              <a:rPr lang="sv-SE" dirty="0">
                <a:solidFill>
                  <a:srgbClr val="008000"/>
                </a:solidFill>
              </a:rPr>
            </a:br>
            <a:r>
              <a:rPr lang="sv-SE" dirty="0">
                <a:solidFill>
                  <a:srgbClr val="008000"/>
                </a:solidFill>
              </a:rPr>
              <a:t>Team </a:t>
            </a:r>
            <a:r>
              <a:rPr lang="sv-SE" dirty="0" err="1">
                <a:solidFill>
                  <a:srgbClr val="008000"/>
                </a:solidFill>
              </a:rPr>
              <a:t>Rynkeby</a:t>
            </a:r>
            <a:r>
              <a:rPr lang="sv-SE" dirty="0">
                <a:solidFill>
                  <a:srgbClr val="008000"/>
                </a:solidFill>
              </a:rPr>
              <a:t> </a:t>
            </a:r>
            <a:r>
              <a:rPr lang="sv-SE" dirty="0" smtClean="0">
                <a:solidFill>
                  <a:srgbClr val="008000"/>
                </a:solidFill>
              </a:rPr>
              <a:t>2014</a:t>
            </a:r>
            <a:r>
              <a:rPr lang="sv-SE" dirty="0">
                <a:solidFill>
                  <a:srgbClr val="008000"/>
                </a:solidFill>
              </a:rPr>
              <a:t/>
            </a:r>
            <a:br>
              <a:rPr lang="sv-SE" dirty="0">
                <a:solidFill>
                  <a:srgbClr val="008000"/>
                </a:solidFill>
              </a:rPr>
            </a:br>
            <a:endParaRPr lang="sv-SE" dirty="0">
              <a:solidFill>
                <a:srgbClr val="008000"/>
              </a:solidFill>
            </a:endParaRPr>
          </a:p>
        </p:txBody>
      </p:sp>
      <p:pic>
        <p:nvPicPr>
          <p:cNvPr id="5" name="Platshållare för innehåll 4" descr="Macintosh HD:Users:paulselbrev:Desktop:286px-Hand_left.svg.pn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60" r="4760"/>
          <a:stretch>
            <a:fillRect/>
          </a:stretch>
        </p:blipFill>
        <p:spPr bwMode="auto">
          <a:xfrm>
            <a:off x="1043608" y="1052736"/>
            <a:ext cx="2674640" cy="226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2339">
            <a:off x="4241274" y="3854027"/>
            <a:ext cx="2248266" cy="276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tshållare för innehåll 9" descr="247599_520898814591803_715575765_n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47158">
            <a:off x="4591654" y="4229867"/>
            <a:ext cx="1673292" cy="1875219"/>
          </a:xfrm>
          <a:prstGeom prst="rect">
            <a:avLst/>
          </a:prstGeom>
        </p:spPr>
      </p:pic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1403648" y="4221088"/>
            <a:ext cx="2520280" cy="1541996"/>
          </a:xfrm>
          <a:prstGeom prst="roundRect">
            <a:avLst>
              <a:gd name="adj" fmla="val 16667"/>
            </a:avLst>
          </a:prstGeom>
          <a:solidFill>
            <a:srgbClr val="A2ABC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sv-SE" sz="1100" u="sng" dirty="0">
                <a:latin typeface="Arial" charset="0"/>
              </a:rPr>
              <a:t>Nyckelfaktorer för att lyckas: </a:t>
            </a:r>
            <a:endParaRPr lang="sv-SE" sz="10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sv-SE" sz="1000" dirty="0">
                <a:latin typeface="Arial" charset="0"/>
              </a:rPr>
              <a:t> Engagerade medlemmar </a:t>
            </a:r>
          </a:p>
          <a:p>
            <a:pPr>
              <a:buFontTx/>
              <a:buChar char="•"/>
              <a:defRPr/>
            </a:pPr>
            <a:r>
              <a:rPr lang="sv-SE" sz="1000" dirty="0">
                <a:latin typeface="Arial" charset="0"/>
              </a:rPr>
              <a:t> Stort kontaktnät</a:t>
            </a:r>
          </a:p>
          <a:p>
            <a:pPr>
              <a:buFontTx/>
              <a:buChar char="•"/>
              <a:defRPr/>
            </a:pPr>
            <a:r>
              <a:rPr lang="sv-SE" sz="1000" dirty="0">
                <a:latin typeface="Arial" charset="0"/>
              </a:rPr>
              <a:t> Kartläggning och genomförda utskick </a:t>
            </a:r>
            <a:r>
              <a:rPr lang="sv-SE" sz="1000" dirty="0" smtClean="0">
                <a:latin typeface="Arial" charset="0"/>
              </a:rPr>
              <a:t> </a:t>
            </a:r>
            <a:endParaRPr lang="sv-SE" sz="10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sv-SE" sz="1000" dirty="0">
                <a:latin typeface="Arial" charset="0"/>
              </a:rPr>
              <a:t> Uppföljning och Stöd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467544" y="335699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Sponsorgruppen analyserar </a:t>
            </a:r>
            <a:r>
              <a:rPr lang="sv-SE" dirty="0" err="1" smtClean="0"/>
              <a:t>leads</a:t>
            </a:r>
            <a:r>
              <a:rPr lang="sv-SE" dirty="0" smtClean="0"/>
              <a:t> och presenterar en </a:t>
            </a:r>
            <a:r>
              <a:rPr lang="sv-SE" dirty="0" err="1" smtClean="0"/>
              <a:t>genomföraded</a:t>
            </a:r>
            <a:r>
              <a:rPr lang="sv-SE" dirty="0" smtClean="0"/>
              <a:t> plan 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4067944" y="198884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Alla i teamet skickar in fem </a:t>
            </a:r>
            <a:r>
              <a:rPr lang="sv-SE" dirty="0" err="1" smtClean="0"/>
              <a:t>leads</a:t>
            </a:r>
            <a:r>
              <a:rPr lang="sv-SE" dirty="0" smtClean="0"/>
              <a:t> på sponsorer!</a:t>
            </a:r>
            <a:endParaRPr lang="sv-SE" dirty="0"/>
          </a:p>
        </p:txBody>
      </p:sp>
      <p:pic>
        <p:nvPicPr>
          <p:cNvPr id="11" name="Picture 5" descr="http://www.ramirent.se/upload/Barncancerfonden.JPG"/>
          <p:cNvPicPr>
            <a:picLocks noChangeAspect="1" noChangeArrowheads="1"/>
          </p:cNvPicPr>
          <p:nvPr/>
        </p:nvPicPr>
        <p:blipFill>
          <a:blip r:embed="rId5" r:link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36" y="6186021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69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innehåll 11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203" r="-20203"/>
          <a:stretch>
            <a:fillRect/>
          </a:stretch>
        </p:blipFill>
        <p:spPr>
          <a:xfrm>
            <a:off x="395536" y="1412776"/>
            <a:ext cx="4040188" cy="3951288"/>
          </a:xfrm>
          <a:ln>
            <a:noFill/>
          </a:ln>
        </p:spPr>
      </p:pic>
      <p:pic>
        <p:nvPicPr>
          <p:cNvPr id="13" name="Platshållare för innehåll 12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167" b="-21167"/>
          <a:stretch>
            <a:fillRect/>
          </a:stretch>
        </p:blipFill>
        <p:spPr>
          <a:xfrm>
            <a:off x="4572000" y="1196752"/>
            <a:ext cx="4041775" cy="3951288"/>
          </a:xfrm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Säljstrategin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49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09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944662"/>
              </p:ext>
            </p:extLst>
          </p:nvPr>
        </p:nvGraphicFramePr>
        <p:xfrm>
          <a:off x="3923928" y="1628800"/>
          <a:ext cx="5148262" cy="2570371"/>
        </p:xfrm>
        <a:graphic>
          <a:graphicData uri="http://schemas.openxmlformats.org/drawingml/2006/table">
            <a:tbl>
              <a:tblPr/>
              <a:tblGrid>
                <a:gridCol w="2640681"/>
                <a:gridCol w="693889"/>
                <a:gridCol w="867803"/>
                <a:gridCol w="945889"/>
              </a:tblGrid>
              <a:tr h="507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32" charset="-128"/>
                        </a:rPr>
                        <a:t>Aktivitet: (SMART: Specifikt, Mätbart, Ambitiöst, Relevant och Tidsatt)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32" charset="-128"/>
                        </a:rPr>
                        <a:t>Ansvar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32" charset="-128"/>
                        </a:rPr>
                        <a:t>Mål datum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32" charset="-128"/>
                        </a:rPr>
                        <a:t>Effekt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C1B2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sv-S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4" name="Text Box 56"/>
          <p:cNvSpPr txBox="1">
            <a:spLocks noChangeArrowheads="1"/>
          </p:cNvSpPr>
          <p:nvPr/>
        </p:nvSpPr>
        <p:spPr bwMode="auto">
          <a:xfrm>
            <a:off x="492125" y="307974"/>
            <a:ext cx="5788025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400" dirty="0" smtClean="0"/>
              <a:t>Team </a:t>
            </a:r>
            <a:r>
              <a:rPr lang="sv-SE" sz="2400" dirty="0" err="1" smtClean="0"/>
              <a:t>Rynkeby</a:t>
            </a:r>
            <a:r>
              <a:rPr lang="sv-SE" sz="2400" dirty="0" smtClean="0"/>
              <a:t> </a:t>
            </a:r>
            <a:r>
              <a:rPr lang="sv-SE" sz="2400" dirty="0"/>
              <a:t>M</a:t>
            </a:r>
            <a:r>
              <a:rPr lang="sv-SE" sz="2400" dirty="0" smtClean="0"/>
              <a:t>almö </a:t>
            </a:r>
            <a:endParaRPr lang="en-US" sz="2400" dirty="0"/>
          </a:p>
        </p:txBody>
      </p:sp>
      <p:grpSp>
        <p:nvGrpSpPr>
          <p:cNvPr id="2" name="Grupp 17"/>
          <p:cNvGrpSpPr>
            <a:grpSpLocks/>
          </p:cNvGrpSpPr>
          <p:nvPr/>
        </p:nvGrpSpPr>
        <p:grpSpPr bwMode="auto">
          <a:xfrm>
            <a:off x="250825" y="1554163"/>
            <a:ext cx="3552825" cy="4349750"/>
            <a:chOff x="369888" y="1554163"/>
            <a:chExt cx="3551485" cy="4349675"/>
          </a:xfrm>
        </p:grpSpPr>
        <p:sp>
          <p:nvSpPr>
            <p:cNvPr id="1079" name="AutoShape 4"/>
            <p:cNvSpPr>
              <a:spLocks noChangeArrowheads="1"/>
            </p:cNvSpPr>
            <p:nvPr/>
          </p:nvSpPr>
          <p:spPr bwMode="auto">
            <a:xfrm>
              <a:off x="395536" y="2852936"/>
              <a:ext cx="3525837" cy="949325"/>
            </a:xfrm>
            <a:prstGeom prst="roundRect">
              <a:avLst>
                <a:gd name="adj" fmla="val 16667"/>
              </a:avLst>
            </a:prstGeom>
            <a:solidFill>
              <a:srgbClr val="A2ABC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000"/>
            </a:p>
          </p:txBody>
        </p:sp>
        <p:sp>
          <p:nvSpPr>
            <p:cNvPr id="1080" name="AutoShape 8"/>
            <p:cNvSpPr>
              <a:spLocks noChangeArrowheads="1"/>
            </p:cNvSpPr>
            <p:nvPr/>
          </p:nvSpPr>
          <p:spPr bwMode="auto">
            <a:xfrm>
              <a:off x="369888" y="1554163"/>
              <a:ext cx="3532187" cy="95726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1000"/>
            </a:p>
          </p:txBody>
        </p:sp>
        <p:sp>
          <p:nvSpPr>
            <p:cNvPr id="1081" name="Text Box 57"/>
            <p:cNvSpPr txBox="1">
              <a:spLocks noChangeArrowheads="1"/>
            </p:cNvSpPr>
            <p:nvPr/>
          </p:nvSpPr>
          <p:spPr bwMode="auto">
            <a:xfrm>
              <a:off x="571499" y="1835532"/>
              <a:ext cx="3182182" cy="369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1800" dirty="0"/>
                <a:t>Strategiskt Tema: </a:t>
              </a:r>
              <a:r>
                <a:rPr lang="sv-SE" sz="1800" dirty="0" smtClean="0"/>
                <a:t>Sponsring</a:t>
              </a:r>
              <a:endParaRPr lang="sv-SE" sz="1800" dirty="0"/>
            </a:p>
          </p:txBody>
        </p:sp>
        <p:sp>
          <p:nvSpPr>
            <p:cNvPr id="1084" name="AutoShape 3"/>
            <p:cNvSpPr>
              <a:spLocks noChangeArrowheads="1"/>
            </p:cNvSpPr>
            <p:nvPr/>
          </p:nvSpPr>
          <p:spPr bwMode="auto">
            <a:xfrm>
              <a:off x="395536" y="4221088"/>
              <a:ext cx="3525837" cy="1682750"/>
            </a:xfrm>
            <a:prstGeom prst="roundRect">
              <a:avLst>
                <a:gd name="adj" fmla="val 16667"/>
              </a:avLst>
            </a:prstGeom>
            <a:solidFill>
              <a:srgbClr val="A2ABC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000"/>
            </a:p>
          </p:txBody>
        </p:sp>
        <p:sp>
          <p:nvSpPr>
            <p:cNvPr id="17" name="Text Box 27"/>
            <p:cNvSpPr txBox="1">
              <a:spLocks noChangeArrowheads="1"/>
            </p:cNvSpPr>
            <p:nvPr/>
          </p:nvSpPr>
          <p:spPr bwMode="auto">
            <a:xfrm>
              <a:off x="684094" y="3041624"/>
              <a:ext cx="2715189" cy="53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v-SE" sz="1050" u="sng" dirty="0">
                  <a:latin typeface="Arial" charset="0"/>
                </a:rPr>
                <a:t>Övergripande mål:</a:t>
              </a:r>
            </a:p>
            <a:p>
              <a:pPr>
                <a:buFontTx/>
                <a:buChar char="•"/>
                <a:defRPr/>
              </a:pPr>
              <a:r>
                <a:rPr lang="sv-SE" sz="900" dirty="0">
                  <a:latin typeface="Arial" charset="0"/>
                </a:rPr>
                <a:t> </a:t>
              </a:r>
              <a:r>
                <a:rPr lang="sv-SE" sz="900" dirty="0" smtClean="0">
                  <a:latin typeface="Arial" charset="0"/>
                </a:rPr>
                <a:t>KSEK </a:t>
              </a:r>
              <a:r>
                <a:rPr lang="sv-SE" sz="900" dirty="0">
                  <a:latin typeface="Arial" charset="0"/>
                </a:rPr>
                <a:t>?</a:t>
              </a:r>
              <a:endParaRPr lang="sv-SE" sz="900" dirty="0" smtClean="0">
                <a:latin typeface="Arial" charset="0"/>
              </a:endParaRPr>
            </a:p>
            <a:p>
              <a:pPr>
                <a:defRPr/>
              </a:pPr>
              <a:endParaRPr lang="sv-SE" sz="900" dirty="0">
                <a:latin typeface="Arial" charset="0"/>
              </a:endParaRPr>
            </a:p>
          </p:txBody>
        </p:sp>
      </p:grp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467543" y="4437112"/>
            <a:ext cx="2813819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1100" u="sng" dirty="0">
                <a:latin typeface="Arial" charset="0"/>
              </a:rPr>
              <a:t>Nyckelfaktorer för att lyckas: </a:t>
            </a:r>
            <a:endParaRPr lang="sv-SE" sz="1000" dirty="0" smtClean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sv-SE" sz="1000" dirty="0" smtClean="0">
                <a:latin typeface="Arial" charset="0"/>
              </a:rPr>
              <a:t> Engagerade medlemmar </a:t>
            </a:r>
          </a:p>
          <a:p>
            <a:pPr>
              <a:buFontTx/>
              <a:buChar char="•"/>
              <a:defRPr/>
            </a:pPr>
            <a:r>
              <a:rPr lang="sv-SE" sz="1000" dirty="0">
                <a:latin typeface="Arial" charset="0"/>
              </a:rPr>
              <a:t> </a:t>
            </a:r>
            <a:r>
              <a:rPr lang="sv-SE" sz="1000" dirty="0" smtClean="0">
                <a:latin typeface="Arial" charset="0"/>
              </a:rPr>
              <a:t>Stort kontaktnät</a:t>
            </a:r>
          </a:p>
          <a:p>
            <a:pPr>
              <a:buFontTx/>
              <a:buChar char="•"/>
              <a:defRPr/>
            </a:pPr>
            <a:r>
              <a:rPr lang="sv-SE" sz="1000" dirty="0">
                <a:latin typeface="Arial" charset="0"/>
              </a:rPr>
              <a:t> </a:t>
            </a:r>
            <a:r>
              <a:rPr lang="sv-SE" sz="1000" dirty="0" smtClean="0">
                <a:latin typeface="Arial" charset="0"/>
              </a:rPr>
              <a:t>Kartläggning och genomförda utskick </a:t>
            </a:r>
          </a:p>
          <a:p>
            <a:pPr>
              <a:buFontTx/>
              <a:buChar char="•"/>
              <a:defRPr/>
            </a:pPr>
            <a:r>
              <a:rPr lang="sv-SE" sz="1000" dirty="0" smtClean="0">
                <a:latin typeface="Arial" charset="0"/>
              </a:rPr>
              <a:t> Event och mässor </a:t>
            </a:r>
          </a:p>
          <a:p>
            <a:pPr>
              <a:buFontTx/>
              <a:buChar char="•"/>
              <a:defRPr/>
            </a:pPr>
            <a:r>
              <a:rPr lang="sv-SE" sz="1000" dirty="0" smtClean="0">
                <a:latin typeface="Arial" charset="0"/>
              </a:rPr>
              <a:t> Uppföljning och Stöd</a:t>
            </a:r>
          </a:p>
        </p:txBody>
      </p:sp>
    </p:spTree>
    <p:extLst>
      <p:ext uri="{BB962C8B-B14F-4D97-AF65-F5344CB8AC3E}">
        <p14:creationId xmlns:p14="http://schemas.microsoft.com/office/powerpoint/2010/main" val="1493268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ynkeby_corporate_template_02[1]">
  <a:themeElements>
    <a:clrScheme name="Rynkeby MAST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B21"/>
      </a:accent1>
      <a:accent2>
        <a:srgbClr val="00801A"/>
      </a:accent2>
      <a:accent3>
        <a:srgbClr val="B6BF00"/>
      </a:accent3>
      <a:accent4>
        <a:srgbClr val="000000"/>
      </a:accent4>
      <a:accent5>
        <a:srgbClr val="DAEDEF"/>
      </a:accent5>
      <a:accent6>
        <a:srgbClr val="356281"/>
      </a:accent6>
      <a:hlink>
        <a:srgbClr val="009999"/>
      </a:hlink>
      <a:folHlink>
        <a:srgbClr val="99CC00"/>
      </a:folHlink>
    </a:clrScheme>
    <a:fontScheme name="Co+Høgh">
      <a:majorFont>
        <a:latin typeface="AdobeCorpID MyriadSb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4B21"/>
        </a:solidFill>
        <a:ln w="12700" cap="flat" cmpd="sng" algn="ctr">
          <a:solidFill>
            <a:srgbClr val="004B2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Optim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8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Optim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Co+Høg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+Høg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+Høg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+Høg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+Høg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+Høg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+Høg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+Høg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+Høg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+Høg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+Høg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+Høg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+Høg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C6D8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356281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Rynkeby_corporate_template_02[1].potx</Template>
  <TotalTime>268</TotalTime>
  <Words>394</Words>
  <Application>Microsoft Macintosh PowerPoint</Application>
  <PresentationFormat>Bildspel på skärmen (4:3)</PresentationFormat>
  <Paragraphs>118</Paragraphs>
  <Slides>18</Slides>
  <Notes>0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0" baseType="lpstr">
      <vt:lpstr>Rynkeby_corporate_template_02[1]</vt:lpstr>
      <vt:lpstr>Dokument</vt:lpstr>
      <vt:lpstr>PowerPoint-presentation</vt:lpstr>
      <vt:lpstr>Actionplan</vt:lpstr>
      <vt:lpstr>PowerPoint-presentation</vt:lpstr>
      <vt:lpstr>PowerPoint-presentation</vt:lpstr>
      <vt:lpstr>PowerPoint-presentation</vt:lpstr>
      <vt:lpstr>PowerPoint-presentation</vt:lpstr>
      <vt:lpstr>Give me five-leads!   Team Rynkeby 2014 </vt:lpstr>
      <vt:lpstr>Säljstrategin</vt:lpstr>
      <vt:lpstr>PowerPoint-presentation</vt:lpstr>
      <vt:lpstr>SPONSORKONRAKT INSAMLING</vt:lpstr>
      <vt:lpstr>SPONSORKONTRAKT TEAM</vt:lpstr>
      <vt:lpstr>PowerPoint-presentation</vt:lpstr>
      <vt:lpstr>PowerPoint-presentation</vt:lpstr>
      <vt:lpstr>Izettle för kortbetalningar</vt:lpstr>
      <vt:lpstr>Genomförande Uppföljning</vt:lpstr>
      <vt:lpstr>Förväntningar: ”Gemenskap o Engagemang”</vt:lpstr>
      <vt:lpstr>PowerPoint-presentation</vt:lpstr>
      <vt:lpstr>LYCKA TILL 2014!</vt:lpstr>
    </vt:vector>
  </TitlesOfParts>
  <Company>Co+Høgh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Mikkel Hartmann-Petersen</dc:creator>
  <cp:lastModifiedBy>Paul Svensson</cp:lastModifiedBy>
  <cp:revision>860</cp:revision>
  <cp:lastPrinted>2008-07-03T08:48:43Z</cp:lastPrinted>
  <dcterms:created xsi:type="dcterms:W3CDTF">2009-01-26T12:59:31Z</dcterms:created>
  <dcterms:modified xsi:type="dcterms:W3CDTF">2014-09-17T18:11:30Z</dcterms:modified>
</cp:coreProperties>
</file>